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Proxima Nova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Quattrocento Sans"/>
      <p:regular r:id="rId35"/>
      <p:bold r:id="rId36"/>
      <p:italic r:id="rId37"/>
      <p:boldItalic r:id="rId38"/>
    </p:embeddedFont>
    <p:embeddedFont>
      <p:font typeface="Roboto Mon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3" roundtripDataSignature="AMtx7mhoIn7oBBvSqOhT9D/U7KrQs6Sg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bold.fntdata"/><Relationship Id="rId20" Type="http://schemas.openxmlformats.org/officeDocument/2006/relationships/slide" Target="slides/slide15.xml"/><Relationship Id="rId42" Type="http://schemas.openxmlformats.org/officeDocument/2006/relationships/font" Target="fonts/RobotoMono-boldItalic.fntdata"/><Relationship Id="rId41" Type="http://schemas.openxmlformats.org/officeDocument/2006/relationships/font" Target="fonts/RobotoMon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QuattrocentoSans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QuattrocentoSans-italic.fntdata"/><Relationship Id="rId14" Type="http://schemas.openxmlformats.org/officeDocument/2006/relationships/slide" Target="slides/slide9.xml"/><Relationship Id="rId36" Type="http://schemas.openxmlformats.org/officeDocument/2006/relationships/font" Target="fonts/QuattrocentoSans-bold.fntdata"/><Relationship Id="rId17" Type="http://schemas.openxmlformats.org/officeDocument/2006/relationships/slide" Target="slides/slide12.xml"/><Relationship Id="rId39" Type="http://schemas.openxmlformats.org/officeDocument/2006/relationships/font" Target="fonts/RobotoMono-regular.fntdata"/><Relationship Id="rId16" Type="http://schemas.openxmlformats.org/officeDocument/2006/relationships/slide" Target="slides/slide11.xml"/><Relationship Id="rId38" Type="http://schemas.openxmlformats.org/officeDocument/2006/relationships/font" Target="fonts/Quattrocento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67f9898b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767f9898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67f9898b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767f9898b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67f9898b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767f9898b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67f9898b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3767f9898b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2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2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Welcome to CodeSpace</a:t>
            </a:r>
            <a:endParaRPr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Mission 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129" name="Google Shape;129;p9"/>
          <p:cNvSpPr txBox="1"/>
          <p:nvPr>
            <p:ph idx="1" type="body"/>
          </p:nvPr>
        </p:nvSpPr>
        <p:spPr>
          <a:xfrm>
            <a:off x="311700" y="869975"/>
            <a:ext cx="6788400" cy="4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“tool” to the toolbox by clicking on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See your word and read the toolbox entry.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 to your mission log and write something you read in the entry.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Close the toolbox.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toolbox again by clicking the icon.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will see the “tool” you added!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 b="0" l="0" r="0" t="6812"/>
          <a:stretch/>
        </p:blipFill>
        <p:spPr>
          <a:xfrm>
            <a:off x="7421075" y="1994550"/>
            <a:ext cx="1041525" cy="25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/>
          <p:nvPr/>
        </p:nvSpPr>
        <p:spPr>
          <a:xfrm>
            <a:off x="7542850" y="2994575"/>
            <a:ext cx="771600" cy="62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9"/>
          <p:cNvCxnSpPr>
            <a:endCxn id="131" idx="1"/>
          </p:cNvCxnSpPr>
          <p:nvPr/>
        </p:nvCxnSpPr>
        <p:spPr>
          <a:xfrm flipH="1" rot="10800000">
            <a:off x="6613450" y="3306275"/>
            <a:ext cx="929400" cy="446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33" name="Google Shape;13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9327" y="1472550"/>
            <a:ext cx="1463625" cy="4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Simulation controls</a:t>
            </a:r>
            <a:endParaRPr/>
          </a:p>
        </p:txBody>
      </p: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311700" y="869975"/>
            <a:ext cx="3096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camera controls are at the bottom panel of CodeSpace.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0" name="Google Shape;140;p10"/>
          <p:cNvPicPr preferRelativeResize="0"/>
          <p:nvPr/>
        </p:nvPicPr>
        <p:blipFill rotWithShape="1">
          <a:blip r:embed="rId3">
            <a:alphaModFix/>
          </a:blip>
          <a:srcRect b="3679" l="0" r="0" t="0"/>
          <a:stretch/>
        </p:blipFill>
        <p:spPr>
          <a:xfrm>
            <a:off x="3984100" y="869975"/>
            <a:ext cx="3975000" cy="389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10"/>
          <p:cNvCxnSpPr/>
          <p:nvPr/>
        </p:nvCxnSpPr>
        <p:spPr>
          <a:xfrm>
            <a:off x="2035675" y="2620125"/>
            <a:ext cx="3968700" cy="1875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147" name="Google Shape;147;p11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Close the instruction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the triangle to open the camera controls.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Close the help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your mouse or trackpad to rotate the view. The scene should spin several times to meet the goal.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4725" y="869975"/>
            <a:ext cx="3487800" cy="35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575" y="2672963"/>
            <a:ext cx="1115375" cy="3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Your first mission quiz</a:t>
            </a:r>
            <a:endParaRPr/>
          </a:p>
        </p:txBody>
      </p:sp>
      <p:sp>
        <p:nvSpPr>
          <p:cNvPr id="155" name="Google Shape;155;p12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have learned a lot about CodeSpace. Now …. time for a quiz!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two quiz questions.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 the “completed mission” message and click to complete the mission.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56" name="Google Shape;1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2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b="1" i="0" sz="4800" u="none" cap="none" strike="noStrike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67f9898bb_0_1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CodeSpace Review</a:t>
            </a:r>
            <a:endParaRPr/>
          </a:p>
        </p:txBody>
      </p:sp>
      <p:sp>
        <p:nvSpPr>
          <p:cNvPr id="165" name="Google Shape;165;g3767f9898bb_0_10"/>
          <p:cNvSpPr txBox="1"/>
          <p:nvPr>
            <p:ph idx="1" type="body"/>
          </p:nvPr>
        </p:nvSpPr>
        <p:spPr>
          <a:xfrm>
            <a:off x="311700" y="869975"/>
            <a:ext cx="65202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have learned a lot about CodeSpace. It has a few more parts you should know about.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Proxima Nova"/>
              <a:buChar char="●"/>
            </a:pPr>
            <a:r>
              <a:rPr b="1" lang="en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CodeTrek</a:t>
            </a:r>
            <a:endParaRPr b="1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you have code to type, CodeTrek will be your tutor and help you know what and where to type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Proxima Nova"/>
              <a:buChar char="●"/>
            </a:pPr>
            <a:r>
              <a:rPr b="1" lang="en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Hints</a:t>
            </a:r>
            <a:endParaRPr b="1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Hints are included when additional information is available. You should 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always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read the Hints.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66" name="Google Shape;166;g3767f9898bb_0_10"/>
          <p:cNvGrpSpPr/>
          <p:nvPr/>
        </p:nvGrpSpPr>
        <p:grpSpPr>
          <a:xfrm>
            <a:off x="6674813" y="1797388"/>
            <a:ext cx="2157556" cy="2258070"/>
            <a:chOff x="311700" y="2624475"/>
            <a:chExt cx="1302400" cy="1363075"/>
          </a:xfrm>
        </p:grpSpPr>
        <p:pic>
          <p:nvPicPr>
            <p:cNvPr id="167" name="Google Shape;167;g3767f9898bb_0_10"/>
            <p:cNvPicPr preferRelativeResize="0"/>
            <p:nvPr/>
          </p:nvPicPr>
          <p:blipFill rotWithShape="1">
            <a:blip r:embed="rId3">
              <a:alphaModFix/>
            </a:blip>
            <a:srcRect b="0" l="0" r="83188" t="0"/>
            <a:stretch/>
          </p:blipFill>
          <p:spPr>
            <a:xfrm>
              <a:off x="311700" y="2624475"/>
              <a:ext cx="1302400" cy="1363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g3767f9898bb_0_10"/>
            <p:cNvSpPr/>
            <p:nvPr/>
          </p:nvSpPr>
          <p:spPr>
            <a:xfrm>
              <a:off x="924574" y="2752154"/>
              <a:ext cx="477600" cy="623400"/>
            </a:xfrm>
            <a:prstGeom prst="roundRect">
              <a:avLst>
                <a:gd fmla="val 16667" name="adj"/>
              </a:avLst>
            </a:prstGeom>
            <a:noFill/>
            <a:ln cap="flat" cmpd="sng" w="31550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51450" lIns="151450" spcFirstLastPara="1" rIns="151450" wrap="square" tIns="1514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19"/>
            </a:p>
          </p:txBody>
        </p:sp>
        <p:sp>
          <p:nvSpPr>
            <p:cNvPr id="169" name="Google Shape;169;g3767f9898bb_0_10"/>
            <p:cNvSpPr/>
            <p:nvPr/>
          </p:nvSpPr>
          <p:spPr>
            <a:xfrm>
              <a:off x="455400" y="2752150"/>
              <a:ext cx="420300" cy="623400"/>
            </a:xfrm>
            <a:prstGeom prst="roundRect">
              <a:avLst>
                <a:gd fmla="val 16667" name="adj"/>
              </a:avLst>
            </a:prstGeom>
            <a:noFill/>
            <a:ln cap="flat" cmpd="sng" w="315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51450" lIns="151450" spcFirstLastPara="1" rIns="151450" wrap="square" tIns="1514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19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67f9898bb_0_19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CodeSpace Review</a:t>
            </a:r>
            <a:endParaRPr/>
          </a:p>
        </p:txBody>
      </p:sp>
      <p:sp>
        <p:nvSpPr>
          <p:cNvPr id="175" name="Google Shape;175;g3767f9898bb_0_19"/>
          <p:cNvSpPr txBox="1"/>
          <p:nvPr>
            <p:ph idx="1" type="body"/>
          </p:nvPr>
        </p:nvSpPr>
        <p:spPr>
          <a:xfrm>
            <a:off x="311700" y="869975"/>
            <a:ext cx="62484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Proxima Nova"/>
              <a:buChar char="●"/>
            </a:pPr>
            <a:r>
              <a:rPr b="1"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Sandbox</a:t>
            </a:r>
            <a:endParaRPr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sandbox lets you try code without any instructions or goals to meet. It is a good place for coding remix projects or your own original programs.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Proxima Nova"/>
              <a:buChar char="●"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Open Console</a:t>
            </a:r>
            <a:endParaRPr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console lets you type a code instruction and see what happens without having to create and run a program. It also keeps track of variables. You will use it for a variety of things.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6" name="Google Shape;176;g3767f9898bb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850" y="959275"/>
            <a:ext cx="1189950" cy="33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767f9898bb_0_19"/>
          <p:cNvSpPr/>
          <p:nvPr/>
        </p:nvSpPr>
        <p:spPr>
          <a:xfrm>
            <a:off x="7340900" y="1202625"/>
            <a:ext cx="954600" cy="84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767f9898bb_0_19"/>
          <p:cNvSpPr/>
          <p:nvPr/>
        </p:nvSpPr>
        <p:spPr>
          <a:xfrm>
            <a:off x="7318525" y="3433900"/>
            <a:ext cx="954600" cy="84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67f9898bb_0_24"/>
          <p:cNvSpPr txBox="1"/>
          <p:nvPr>
            <p:ph type="title"/>
          </p:nvPr>
        </p:nvSpPr>
        <p:spPr>
          <a:xfrm>
            <a:off x="311700" y="19766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CodeSpace Review</a:t>
            </a:r>
            <a:endParaRPr/>
          </a:p>
        </p:txBody>
      </p:sp>
      <p:sp>
        <p:nvSpPr>
          <p:cNvPr id="184" name="Google Shape;184;g3767f9898bb_0_24"/>
          <p:cNvSpPr txBox="1"/>
          <p:nvPr>
            <p:ph idx="1" type="body"/>
          </p:nvPr>
        </p:nvSpPr>
        <p:spPr>
          <a:xfrm>
            <a:off x="311700" y="731762"/>
            <a:ext cx="82497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turn for a review.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 to your mission log and label the parts of CodeSpace.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g3767f9898bb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350" y="1719900"/>
            <a:ext cx="4953574" cy="29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191" name="Google Shape;191;p13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your post-mission reflection in the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mission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log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92" name="Google Shape;1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638" y="1981375"/>
            <a:ext cx="5128526" cy="14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311700" y="1152475"/>
            <a:ext cx="5807100" cy="24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In your Mission 1 log, answer the pre-mission warm-up question: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Quattrocento Sans"/>
              <a:buChar char="●"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What do you know about computer science or programming?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850" y="3338275"/>
            <a:ext cx="5238750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CodeSpace?</a:t>
            </a:r>
            <a:endParaRPr/>
          </a:p>
        </p:txBody>
      </p:sp>
      <p:sp>
        <p:nvSpPr>
          <p:cNvPr id="76" name="Google Shape;76;p3"/>
          <p:cNvSpPr txBox="1"/>
          <p:nvPr>
            <p:ph idx="1" type="body"/>
          </p:nvPr>
        </p:nvSpPr>
        <p:spPr>
          <a:xfrm>
            <a:off x="311700" y="1152475"/>
            <a:ext cx="5464500" cy="24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powerful online learning and coding environment. With CodeSpace you will: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Learn to code in Python.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missions.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Test your code on a physical device.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3" title="CB3-To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975" y="1112225"/>
            <a:ext cx="3063000" cy="2440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67f9898bb_0_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CodeSpace?</a:t>
            </a:r>
            <a:endParaRPr/>
          </a:p>
        </p:txBody>
      </p:sp>
      <p:sp>
        <p:nvSpPr>
          <p:cNvPr id="83" name="Google Shape;83;g3767f9898bb_0_31"/>
          <p:cNvSpPr txBox="1"/>
          <p:nvPr>
            <p:ph idx="1" type="body"/>
          </p:nvPr>
        </p:nvSpPr>
        <p:spPr>
          <a:xfrm>
            <a:off x="311700" y="1152475"/>
            <a:ext cx="5464500" cy="3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It is a programming development environment that includes a text editor, or a place to type code.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After you type code, or instructions for the computer, CodeSpace changes the code to simple commands a computer can understand.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 commands are sent to the CodeBot, which is a physical device.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Finally, the CodeBot follows the commands.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4" name="Google Shape;84;g3767f9898bb_0_31" title="CB3-To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975" y="1112225"/>
            <a:ext cx="3063000" cy="2440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Mission objectives</a:t>
            </a:r>
            <a:endParaRPr/>
          </a:p>
        </p:txBody>
      </p:sp>
      <p:sp>
        <p:nvSpPr>
          <p:cNvPr id="90" name="Google Shape;90;p4"/>
          <p:cNvSpPr txBox="1"/>
          <p:nvPr>
            <p:ph idx="1" type="body"/>
          </p:nvPr>
        </p:nvSpPr>
        <p:spPr>
          <a:xfrm>
            <a:off x="311700" y="1152475"/>
            <a:ext cx="6275100" cy="3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Objectives are found on the right side of CodeSpace, in a vertical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objective has at least one goal.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Hide the instruction panel by clicking on</a:t>
            </a: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1" lang="en">
                <a:solidFill>
                  <a:schemeClr val="lt1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b="1">
              <a:solidFill>
                <a:schemeClr val="lt1"/>
              </a:solidFill>
              <a:highlight>
                <a:srgbClr val="43434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Unhide the instruction panel by clicking on</a:t>
            </a: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1" lang="en">
                <a:solidFill>
                  <a:schemeClr val="lt1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again.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0" y="272525"/>
            <a:ext cx="956450" cy="4384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"/>
          <p:cNvCxnSpPr/>
          <p:nvPr/>
        </p:nvCxnSpPr>
        <p:spPr>
          <a:xfrm flipH="1" rot="10800000">
            <a:off x="6399275" y="2324000"/>
            <a:ext cx="1095900" cy="306000"/>
          </a:xfrm>
          <a:prstGeom prst="straightConnector1">
            <a:avLst/>
          </a:prstGeom>
          <a:noFill/>
          <a:ln cap="flat" cmpd="sng" w="28575">
            <a:solidFill>
              <a:srgbClr val="4EB748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98" name="Google Shape;98;p5"/>
          <p:cNvSpPr txBox="1"/>
          <p:nvPr>
            <p:ph idx="1" type="body"/>
          </p:nvPr>
        </p:nvSpPr>
        <p:spPr>
          <a:xfrm>
            <a:off x="311700" y="1152475"/>
            <a:ext cx="6373800" cy="3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Hide the instruction panel by clicking on</a:t>
            </a: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1" lang="en">
                <a:solidFill>
                  <a:schemeClr val="lt1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b="1">
              <a:solidFill>
                <a:schemeClr val="lt1"/>
              </a:solidFill>
              <a:highlight>
                <a:srgbClr val="43434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Unhide the instruction panel by clicking on</a:t>
            </a: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1" lang="en">
                <a:solidFill>
                  <a:schemeClr val="lt1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again.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9" name="Google Shape;9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8950" y="430475"/>
            <a:ext cx="896067" cy="410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>
            <a:off x="6448625" y="2057400"/>
            <a:ext cx="1086000" cy="187500"/>
          </a:xfrm>
          <a:prstGeom prst="straightConnector1">
            <a:avLst/>
          </a:prstGeom>
          <a:noFill/>
          <a:ln cap="flat" cmpd="sng" w="28575">
            <a:solidFill>
              <a:srgbClr val="4EB748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#2: Text editor</a:t>
            </a:r>
            <a:endParaRPr/>
          </a:p>
        </p:txBody>
      </p:sp>
      <p:sp>
        <p:nvSpPr>
          <p:cNvPr id="106" name="Google Shape;106;p6"/>
          <p:cNvSpPr txBox="1"/>
          <p:nvPr>
            <p:ph idx="1" type="body"/>
          </p:nvPr>
        </p:nvSpPr>
        <p:spPr>
          <a:xfrm>
            <a:off x="311700" y="1152475"/>
            <a:ext cx="49917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text editor is on the left side of CodeSpace.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where code will by typed.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7" name="Google Shape;10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150" y="1152475"/>
            <a:ext cx="3026525" cy="34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113" name="Google Shape;113;p7"/>
          <p:cNvSpPr txBox="1"/>
          <p:nvPr>
            <p:ph idx="1" type="body"/>
          </p:nvPr>
        </p:nvSpPr>
        <p:spPr>
          <a:xfrm>
            <a:off x="311700" y="959275"/>
            <a:ext cx="47745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a line of code in the text editor and make a change. You can: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a number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blank line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Copy and paste a line of code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True to False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4" name="Google Shape;11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850" y="1032675"/>
            <a:ext cx="2967300" cy="34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/>
          <p:nvPr/>
        </p:nvSpPr>
        <p:spPr>
          <a:xfrm>
            <a:off x="7852200" y="3916475"/>
            <a:ext cx="9801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" sz="1200" u="none" cap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Make a change to the code.</a:t>
            </a:r>
            <a:endParaRPr b="0" i="1" sz="1200" u="none" cap="none" strike="noStrik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Toolbox</a:t>
            </a:r>
            <a:endParaRPr/>
          </a:p>
        </p:txBody>
      </p:sp>
      <p:sp>
        <p:nvSpPr>
          <p:cNvPr id="121" name="Google Shape;121;p8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toolbox is in the lower right corner of CodeSpace.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Right now the toolbox is empty.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2" name="Google Shape;12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5625" y="959275"/>
            <a:ext cx="1041525" cy="27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8"/>
          <p:cNvSpPr/>
          <p:nvPr/>
        </p:nvSpPr>
        <p:spPr>
          <a:xfrm>
            <a:off x="6417388" y="2197700"/>
            <a:ext cx="798000" cy="52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